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1077" r:id="rId2"/>
    <p:sldId id="1101" r:id="rId3"/>
    <p:sldId id="1146" r:id="rId4"/>
    <p:sldId id="1147" r:id="rId5"/>
    <p:sldId id="1103" r:id="rId6"/>
    <p:sldId id="1114" r:id="rId7"/>
    <p:sldId id="1079" r:id="rId8"/>
    <p:sldId id="472" r:id="rId9"/>
    <p:sldId id="1066" r:id="rId10"/>
    <p:sldId id="1084" r:id="rId11"/>
    <p:sldId id="1148" r:id="rId12"/>
    <p:sldId id="1115" r:id="rId13"/>
    <p:sldId id="1117" r:id="rId14"/>
    <p:sldId id="1118" r:id="rId15"/>
    <p:sldId id="1107" r:id="rId16"/>
    <p:sldId id="1116" r:id="rId17"/>
    <p:sldId id="1102" r:id="rId18"/>
    <p:sldId id="1108" r:id="rId19"/>
    <p:sldId id="1109" r:id="rId20"/>
    <p:sldId id="955" r:id="rId21"/>
    <p:sldId id="676" r:id="rId22"/>
    <p:sldId id="1062" r:id="rId23"/>
    <p:sldId id="1060" r:id="rId24"/>
    <p:sldId id="1046" r:id="rId25"/>
    <p:sldId id="1086" r:id="rId26"/>
    <p:sldId id="1065" r:id="rId27"/>
    <p:sldId id="960" r:id="rId28"/>
    <p:sldId id="1113" r:id="rId29"/>
    <p:sldId id="1088" r:id="rId30"/>
    <p:sldId id="1089" r:id="rId31"/>
    <p:sldId id="1092" r:id="rId32"/>
    <p:sldId id="1112" r:id="rId33"/>
    <p:sldId id="1093" r:id="rId34"/>
    <p:sldId id="1105" r:id="rId35"/>
    <p:sldId id="1094" r:id="rId36"/>
    <p:sldId id="1053" r:id="rId37"/>
    <p:sldId id="1100" r:id="rId38"/>
  </p:sldIdLst>
  <p:sldSz cx="9144000" cy="6858000" type="screen4x3"/>
  <p:notesSz cx="7124700" cy="9410700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4">
          <p15:clr>
            <a:srgbClr val="A4A3A4"/>
          </p15:clr>
        </p15:guide>
        <p15:guide id="2" pos="22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uchitak" initials="" lastIdx="1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807"/>
    <a:srgbClr val="940906"/>
    <a:srgbClr val="0000FF"/>
    <a:srgbClr val="FFFF00"/>
    <a:srgbClr val="0033CC"/>
    <a:srgbClr val="D6CF3E"/>
    <a:srgbClr val="CEC62C"/>
    <a:srgbClr val="D9D58D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7658" autoAdjust="0"/>
  </p:normalViewPr>
  <p:slideViewPr>
    <p:cSldViewPr>
      <p:cViewPr varScale="1">
        <p:scale>
          <a:sx n="85" d="100"/>
          <a:sy n="85" d="100"/>
        </p:scale>
        <p:origin x="13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511" y="36"/>
      </p:cViewPr>
      <p:guideLst>
        <p:guide orient="horz" pos="2964"/>
        <p:guide pos="22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歌" userId="d8a25b1d-6c3e-4cc3-9e77-5cd4abedca6a" providerId="ADAL" clId="{A8632584-50CE-4543-8D43-1F20D90E0024}"/>
    <pc:docChg chg="undo custSel modSld">
      <pc:chgData name="高歌" userId="d8a25b1d-6c3e-4cc3-9e77-5cd4abedca6a" providerId="ADAL" clId="{A8632584-50CE-4543-8D43-1F20D90E0024}" dt="2022-10-30T21:57:30.118" v="13" actId="478"/>
      <pc:docMkLst>
        <pc:docMk/>
      </pc:docMkLst>
      <pc:sldChg chg="delSp mod">
        <pc:chgData name="高歌" userId="d8a25b1d-6c3e-4cc3-9e77-5cd4abedca6a" providerId="ADAL" clId="{A8632584-50CE-4543-8D43-1F20D90E0024}" dt="2022-10-30T21:00:50.343" v="3" actId="478"/>
        <pc:sldMkLst>
          <pc:docMk/>
          <pc:sldMk cId="0" sldId="1079"/>
        </pc:sldMkLst>
        <pc:spChg chg="del">
          <ac:chgData name="高歌" userId="d8a25b1d-6c3e-4cc3-9e77-5cd4abedca6a" providerId="ADAL" clId="{A8632584-50CE-4543-8D43-1F20D90E0024}" dt="2022-10-30T21:00:50.343" v="3" actId="478"/>
          <ac:spMkLst>
            <pc:docMk/>
            <pc:sldMk cId="0" sldId="1079"/>
            <ac:spMk id="5" creationId="{00000000-0000-0000-0000-000000000000}"/>
          </ac:spMkLst>
        </pc:spChg>
      </pc:sldChg>
      <pc:sldChg chg="delSp mod">
        <pc:chgData name="高歌" userId="d8a25b1d-6c3e-4cc3-9e77-5cd4abedca6a" providerId="ADAL" clId="{A8632584-50CE-4543-8D43-1F20D90E0024}" dt="2022-10-30T21:57:30.118" v="13" actId="478"/>
        <pc:sldMkLst>
          <pc:docMk/>
          <pc:sldMk cId="0" sldId="1100"/>
        </pc:sldMkLst>
        <pc:spChg chg="del">
          <ac:chgData name="高歌" userId="d8a25b1d-6c3e-4cc3-9e77-5cd4abedca6a" providerId="ADAL" clId="{A8632584-50CE-4543-8D43-1F20D90E0024}" dt="2022-10-30T21:57:26.742" v="12" actId="478"/>
          <ac:spMkLst>
            <pc:docMk/>
            <pc:sldMk cId="0" sldId="1100"/>
            <ac:spMk id="2" creationId="{00000000-0000-0000-0000-000000000000}"/>
          </ac:spMkLst>
        </pc:spChg>
        <pc:spChg chg="del">
          <ac:chgData name="高歌" userId="d8a25b1d-6c3e-4cc3-9e77-5cd4abedca6a" providerId="ADAL" clId="{A8632584-50CE-4543-8D43-1F20D90E0024}" dt="2022-10-30T21:57:30.118" v="13" actId="478"/>
          <ac:spMkLst>
            <pc:docMk/>
            <pc:sldMk cId="0" sldId="1100"/>
            <ac:spMk id="3" creationId="{00000000-0000-0000-0000-000000000000}"/>
          </ac:spMkLst>
        </pc:spChg>
      </pc:sldChg>
      <pc:sldChg chg="delSp mod">
        <pc:chgData name="高歌" userId="d8a25b1d-6c3e-4cc3-9e77-5cd4abedca6a" providerId="ADAL" clId="{A8632584-50CE-4543-8D43-1F20D90E0024}" dt="2022-10-30T14:28:16.578" v="0" actId="478"/>
        <pc:sldMkLst>
          <pc:docMk/>
          <pc:sldMk cId="0" sldId="1101"/>
        </pc:sldMkLst>
        <pc:spChg chg="del">
          <ac:chgData name="高歌" userId="d8a25b1d-6c3e-4cc3-9e77-5cd4abedca6a" providerId="ADAL" clId="{A8632584-50CE-4543-8D43-1F20D90E0024}" dt="2022-10-30T14:28:16.578" v="0" actId="478"/>
          <ac:spMkLst>
            <pc:docMk/>
            <pc:sldMk cId="0" sldId="1101"/>
            <ac:spMk id="2" creationId="{00000000-0000-0000-0000-000000000000}"/>
          </ac:spMkLst>
        </pc:spChg>
      </pc:sldChg>
      <pc:sldChg chg="modSp mod">
        <pc:chgData name="高歌" userId="d8a25b1d-6c3e-4cc3-9e77-5cd4abedca6a" providerId="ADAL" clId="{A8632584-50CE-4543-8D43-1F20D90E0024}" dt="2022-10-30T21:02:29.679" v="8" actId="1076"/>
        <pc:sldMkLst>
          <pc:docMk/>
          <pc:sldMk cId="0" sldId="1102"/>
        </pc:sldMkLst>
        <pc:spChg chg="mod">
          <ac:chgData name="高歌" userId="d8a25b1d-6c3e-4cc3-9e77-5cd4abedca6a" providerId="ADAL" clId="{A8632584-50CE-4543-8D43-1F20D90E0024}" dt="2022-10-30T21:02:29.679" v="8" actId="1076"/>
          <ac:spMkLst>
            <pc:docMk/>
            <pc:sldMk cId="0" sldId="1102"/>
            <ac:spMk id="2" creationId="{57E893D8-A086-540E-C907-D4747652390D}"/>
          </ac:spMkLst>
        </pc:spChg>
      </pc:sldChg>
      <pc:sldChg chg="delSp mod">
        <pc:chgData name="高歌" userId="d8a25b1d-6c3e-4cc3-9e77-5cd4abedca6a" providerId="ADAL" clId="{A8632584-50CE-4543-8D43-1F20D90E0024}" dt="2022-10-30T21:00:42.094" v="1" actId="478"/>
        <pc:sldMkLst>
          <pc:docMk/>
          <pc:sldMk cId="0" sldId="1103"/>
        </pc:sldMkLst>
        <pc:spChg chg="del">
          <ac:chgData name="高歌" userId="d8a25b1d-6c3e-4cc3-9e77-5cd4abedca6a" providerId="ADAL" clId="{A8632584-50CE-4543-8D43-1F20D90E0024}" dt="2022-10-30T21:00:42.094" v="1" actId="478"/>
          <ac:spMkLst>
            <pc:docMk/>
            <pc:sldMk cId="0" sldId="1103"/>
            <ac:spMk id="2" creationId="{00000000-0000-0000-0000-000000000000}"/>
          </ac:spMkLst>
        </pc:spChg>
      </pc:sldChg>
      <pc:sldChg chg="delSp mod">
        <pc:chgData name="高歌" userId="d8a25b1d-6c3e-4cc3-9e77-5cd4abedca6a" providerId="ADAL" clId="{A8632584-50CE-4543-8D43-1F20D90E0024}" dt="2022-10-30T21:06:35.628" v="11" actId="478"/>
        <pc:sldMkLst>
          <pc:docMk/>
          <pc:sldMk cId="0" sldId="1108"/>
        </pc:sldMkLst>
        <pc:spChg chg="del">
          <ac:chgData name="高歌" userId="d8a25b1d-6c3e-4cc3-9e77-5cd4abedca6a" providerId="ADAL" clId="{A8632584-50CE-4543-8D43-1F20D90E0024}" dt="2022-10-30T21:06:33.526" v="10" actId="478"/>
          <ac:spMkLst>
            <pc:docMk/>
            <pc:sldMk cId="0" sldId="1108"/>
            <ac:spMk id="2" creationId="{00000000-0000-0000-0000-000000000000}"/>
          </ac:spMkLst>
        </pc:spChg>
        <pc:spChg chg="del">
          <ac:chgData name="高歌" userId="d8a25b1d-6c3e-4cc3-9e77-5cd4abedca6a" providerId="ADAL" clId="{A8632584-50CE-4543-8D43-1F20D90E0024}" dt="2022-10-30T21:06:35.628" v="11" actId="478"/>
          <ac:spMkLst>
            <pc:docMk/>
            <pc:sldMk cId="0" sldId="1108"/>
            <ac:spMk id="3" creationId="{00000000-0000-0000-0000-000000000000}"/>
          </ac:spMkLst>
        </pc:spChg>
      </pc:sldChg>
      <pc:sldChg chg="delSp mod">
        <pc:chgData name="高歌" userId="d8a25b1d-6c3e-4cc3-9e77-5cd4abedca6a" providerId="ADAL" clId="{A8632584-50CE-4543-8D43-1F20D90E0024}" dt="2022-10-30T21:06:26.798" v="9" actId="478"/>
        <pc:sldMkLst>
          <pc:docMk/>
          <pc:sldMk cId="0" sldId="1109"/>
        </pc:sldMkLst>
        <pc:spChg chg="del">
          <ac:chgData name="高歌" userId="d8a25b1d-6c3e-4cc3-9e77-5cd4abedca6a" providerId="ADAL" clId="{A8632584-50CE-4543-8D43-1F20D90E0024}" dt="2022-10-30T21:06:26.798" v="9" actId="478"/>
          <ac:spMkLst>
            <pc:docMk/>
            <pc:sldMk cId="0" sldId="1109"/>
            <ac:spMk id="2" creationId="{00000000-0000-0000-0000-000000000000}"/>
          </ac:spMkLst>
        </pc:spChg>
      </pc:sldChg>
      <pc:sldChg chg="delSp mod">
        <pc:chgData name="高歌" userId="d8a25b1d-6c3e-4cc3-9e77-5cd4abedca6a" providerId="ADAL" clId="{A8632584-50CE-4543-8D43-1F20D90E0024}" dt="2022-10-30T21:00:46.323" v="2" actId="478"/>
        <pc:sldMkLst>
          <pc:docMk/>
          <pc:sldMk cId="0" sldId="1114"/>
        </pc:sldMkLst>
        <pc:spChg chg="del">
          <ac:chgData name="高歌" userId="d8a25b1d-6c3e-4cc3-9e77-5cd4abedca6a" providerId="ADAL" clId="{A8632584-50CE-4543-8D43-1F20D90E0024}" dt="2022-10-30T21:00:46.323" v="2" actId="478"/>
          <ac:spMkLst>
            <pc:docMk/>
            <pc:sldMk cId="0" sldId="1114"/>
            <ac:spMk id="2" creationId="{00000000-0000-0000-0000-000000000000}"/>
          </ac:spMkLst>
        </pc:spChg>
      </pc:sldChg>
      <pc:sldChg chg="delSp mod">
        <pc:chgData name="高歌" userId="d8a25b1d-6c3e-4cc3-9e77-5cd4abedca6a" providerId="ADAL" clId="{A8632584-50CE-4543-8D43-1F20D90E0024}" dt="2022-10-30T21:01:26.179" v="5" actId="478"/>
        <pc:sldMkLst>
          <pc:docMk/>
          <pc:sldMk cId="0" sldId="1115"/>
        </pc:sldMkLst>
        <pc:spChg chg="del">
          <ac:chgData name="高歌" userId="d8a25b1d-6c3e-4cc3-9e77-5cd4abedca6a" providerId="ADAL" clId="{A8632584-50CE-4543-8D43-1F20D90E0024}" dt="2022-10-30T21:01:26.179" v="5" actId="478"/>
          <ac:spMkLst>
            <pc:docMk/>
            <pc:sldMk cId="0" sldId="1115"/>
            <ac:spMk id="2" creationId="{00000000-0000-0000-0000-000000000000}"/>
          </ac:spMkLst>
        </pc:spChg>
      </pc:sldChg>
      <pc:sldChg chg="delSp mod">
        <pc:chgData name="高歌" userId="d8a25b1d-6c3e-4cc3-9e77-5cd4abedca6a" providerId="ADAL" clId="{A8632584-50CE-4543-8D43-1F20D90E0024}" dt="2022-10-30T21:01:46.138" v="6" actId="478"/>
        <pc:sldMkLst>
          <pc:docMk/>
          <pc:sldMk cId="0" sldId="1116"/>
        </pc:sldMkLst>
        <pc:spChg chg="del">
          <ac:chgData name="高歌" userId="d8a25b1d-6c3e-4cc3-9e77-5cd4abedca6a" providerId="ADAL" clId="{A8632584-50CE-4543-8D43-1F20D90E0024}" dt="2022-10-30T21:01:46.138" v="6" actId="478"/>
          <ac:spMkLst>
            <pc:docMk/>
            <pc:sldMk cId="0" sldId="1116"/>
            <ac:spMk id="2" creationId="{00000000-0000-0000-0000-000000000000}"/>
          </ac:spMkLst>
        </pc:spChg>
      </pc:sldChg>
      <pc:sldChg chg="delSp mod">
        <pc:chgData name="高歌" userId="d8a25b1d-6c3e-4cc3-9e77-5cd4abedca6a" providerId="ADAL" clId="{A8632584-50CE-4543-8D43-1F20D90E0024}" dt="2022-10-30T21:01:18.523" v="4" actId="478"/>
        <pc:sldMkLst>
          <pc:docMk/>
          <pc:sldMk cId="140108808" sldId="1148"/>
        </pc:sldMkLst>
        <pc:spChg chg="del">
          <ac:chgData name="高歌" userId="d8a25b1d-6c3e-4cc3-9e77-5cd4abedca6a" providerId="ADAL" clId="{A8632584-50CE-4543-8D43-1F20D90E0024}" dt="2022-10-30T21:01:18.523" v="4" actId="478"/>
          <ac:spMkLst>
            <pc:docMk/>
            <pc:sldMk cId="140108808" sldId="1148"/>
            <ac:spMk id="2" creationId="{9A487DA9-33B3-0FC7-E8B1-395E9DBF16F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768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35425" y="0"/>
            <a:ext cx="308768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766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08768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766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35425" y="8939213"/>
            <a:ext cx="308768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fld id="{0659FA28-46C6-461C-A2C0-117218CA5C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768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35425" y="0"/>
            <a:ext cx="308768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238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9675" y="706438"/>
            <a:ext cx="4705350" cy="3529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38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2788" y="4470400"/>
            <a:ext cx="5699125" cy="4233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38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39213"/>
            <a:ext cx="308768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238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35425" y="8939213"/>
            <a:ext cx="308768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fld id="{8E221721-9FF4-449F-A79D-229DADB9686C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A225440-5910-4305-B28F-83D262EE3014}" type="slidenum">
              <a:rPr lang="en-US" altLang="zh-CN"/>
              <a:t>8</a:t>
            </a:fld>
            <a:endParaRPr lang="en-US" altLang="zh-CN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EB582B1-2C4A-4796-A48D-2C4C96B49F0F}" type="slidenum">
              <a:rPr lang="en-US" altLang="zh-CN"/>
              <a:t>25</a:t>
            </a:fld>
            <a:endParaRPr lang="en-US" altLang="zh-CN"/>
          </a:p>
        </p:txBody>
      </p:sp>
      <p:sp>
        <p:nvSpPr>
          <p:cNvPr id="193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3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7FEDDDD-8E6D-4E6E-97D2-C4555CC8396E}" type="slidenum">
              <a:rPr lang="en-US" altLang="zh-CN"/>
              <a:t>26</a:t>
            </a:fld>
            <a:endParaRPr lang="en-US" altLang="zh-CN"/>
          </a:p>
        </p:txBody>
      </p:sp>
      <p:sp>
        <p:nvSpPr>
          <p:cNvPr id="197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7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0E9269-2D50-463D-90F7-8C84084C719E}" type="slidenum">
              <a:rPr lang="en-US" altLang="zh-CN"/>
              <a:t>27</a:t>
            </a:fld>
            <a:endParaRPr lang="en-US" altLang="zh-CN"/>
          </a:p>
        </p:txBody>
      </p:sp>
      <p:sp>
        <p:nvSpPr>
          <p:cNvPr id="173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0E9269-2D50-463D-90F7-8C84084C719E}" type="slidenum">
              <a:rPr lang="en-US" altLang="zh-CN"/>
              <a:t>28</a:t>
            </a:fld>
            <a:endParaRPr lang="en-US" altLang="zh-CN"/>
          </a:p>
        </p:txBody>
      </p:sp>
      <p:sp>
        <p:nvSpPr>
          <p:cNvPr id="173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0E9269-2D50-463D-90F7-8C84084C719E}" type="slidenum">
              <a:rPr lang="en-US" altLang="zh-CN"/>
              <a:t>29</a:t>
            </a:fld>
            <a:endParaRPr lang="en-US" altLang="zh-CN"/>
          </a:p>
        </p:txBody>
      </p:sp>
      <p:sp>
        <p:nvSpPr>
          <p:cNvPr id="173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0E9269-2D50-463D-90F7-8C84084C719E}" type="slidenum">
              <a:rPr lang="en-US" altLang="zh-CN"/>
              <a:t>30</a:t>
            </a:fld>
            <a:endParaRPr lang="en-US" altLang="zh-CN"/>
          </a:p>
        </p:txBody>
      </p:sp>
      <p:sp>
        <p:nvSpPr>
          <p:cNvPr id="173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0E9269-2D50-463D-90F7-8C84084C719E}" type="slidenum">
              <a:rPr lang="en-US" altLang="zh-CN"/>
              <a:t>31</a:t>
            </a:fld>
            <a:endParaRPr lang="en-US" altLang="zh-CN"/>
          </a:p>
        </p:txBody>
      </p:sp>
      <p:sp>
        <p:nvSpPr>
          <p:cNvPr id="173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0E9269-2D50-463D-90F7-8C84084C719E}" type="slidenum">
              <a:rPr lang="en-US" altLang="zh-CN"/>
              <a:t>33</a:t>
            </a:fld>
            <a:endParaRPr lang="en-US" altLang="zh-CN"/>
          </a:p>
        </p:txBody>
      </p:sp>
      <p:sp>
        <p:nvSpPr>
          <p:cNvPr id="173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0E9269-2D50-463D-90F7-8C84084C719E}" type="slidenum">
              <a:rPr lang="en-US" altLang="zh-CN"/>
              <a:t>34</a:t>
            </a:fld>
            <a:endParaRPr lang="en-US" altLang="zh-CN"/>
          </a:p>
        </p:txBody>
      </p:sp>
      <p:sp>
        <p:nvSpPr>
          <p:cNvPr id="173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0E9269-2D50-463D-90F7-8C84084C719E}" type="slidenum">
              <a:rPr lang="en-US" altLang="zh-CN"/>
              <a:t>35</a:t>
            </a:fld>
            <a:endParaRPr lang="en-US" altLang="zh-CN"/>
          </a:p>
        </p:txBody>
      </p:sp>
      <p:sp>
        <p:nvSpPr>
          <p:cNvPr id="173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1754573-F4C4-48C5-AD5D-360E1AACE20B}" type="slidenum">
              <a:rPr lang="en-US" altLang="zh-CN"/>
              <a:t>9</a:t>
            </a:fld>
            <a:endParaRPr lang="en-US" altLang="zh-CN"/>
          </a:p>
        </p:txBody>
      </p:sp>
      <p:sp>
        <p:nvSpPr>
          <p:cNvPr id="197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7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470400"/>
            <a:ext cx="5226050" cy="4233863"/>
          </a:xfrm>
        </p:spPr>
        <p:txBody>
          <a:bodyPr/>
          <a:lstStyle/>
          <a:p>
            <a:pPr marL="228600" indent="-228600"/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2B5A6E5-DE8A-4373-AED1-296248744982}" type="slidenum">
              <a:rPr lang="en-US" altLang="zh-CN"/>
              <a:t>36</a:t>
            </a:fld>
            <a:endParaRPr lang="en-US" altLang="zh-CN"/>
          </a:p>
        </p:txBody>
      </p:sp>
      <p:sp>
        <p:nvSpPr>
          <p:cNvPr id="194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2B5A6E5-DE8A-4373-AED1-296248744982}" type="slidenum">
              <a:rPr lang="en-US" altLang="zh-CN"/>
              <a:t>37</a:t>
            </a:fld>
            <a:endParaRPr lang="en-US" altLang="zh-CN"/>
          </a:p>
        </p:txBody>
      </p:sp>
      <p:sp>
        <p:nvSpPr>
          <p:cNvPr id="194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1754573-F4C4-48C5-AD5D-360E1AACE20B}" type="slidenum">
              <a:rPr lang="en-US" altLang="zh-CN"/>
              <a:t>10</a:t>
            </a:fld>
            <a:endParaRPr lang="en-US" altLang="zh-CN"/>
          </a:p>
        </p:txBody>
      </p:sp>
      <p:sp>
        <p:nvSpPr>
          <p:cNvPr id="197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7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470400"/>
            <a:ext cx="5226050" cy="4233863"/>
          </a:xfrm>
        </p:spPr>
        <p:txBody>
          <a:bodyPr/>
          <a:lstStyle/>
          <a:p>
            <a:pPr marL="228600" indent="-228600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3263" y="417513"/>
            <a:ext cx="5718175" cy="4289425"/>
          </a:xfrm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3059" y="4471010"/>
            <a:ext cx="5699760" cy="423339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9ECE7E3-114F-4AAA-8F00-E2943B4AA404}" type="slidenum">
              <a:rPr lang="en-US" altLang="zh-CN"/>
              <a:t>20</a:t>
            </a:fld>
            <a:endParaRPr lang="en-US" altLang="zh-CN"/>
          </a:p>
        </p:txBody>
      </p:sp>
      <p:sp>
        <p:nvSpPr>
          <p:cNvPr id="172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2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8838F25-5225-4D72-82A4-3AEAAAFA3107}" type="slidenum">
              <a:rPr lang="en-US" altLang="zh-CN"/>
              <a:t>21</a:t>
            </a:fld>
            <a:endParaRPr lang="en-US" altLang="zh-CN"/>
          </a:p>
        </p:txBody>
      </p:sp>
      <p:sp>
        <p:nvSpPr>
          <p:cNvPr id="87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A657D41-8D7A-49B7-8168-ABACE2FEB1C6}" type="slidenum">
              <a:rPr lang="en-US" altLang="zh-CN"/>
              <a:t>22</a:t>
            </a:fld>
            <a:endParaRPr lang="en-US" altLang="zh-CN"/>
          </a:p>
        </p:txBody>
      </p:sp>
      <p:sp>
        <p:nvSpPr>
          <p:cNvPr id="196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6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B45926A-305E-442D-BAF1-12C220E54560}" type="slidenum">
              <a:rPr lang="en-US" altLang="zh-CN"/>
              <a:t>23</a:t>
            </a:fld>
            <a:endParaRPr lang="en-US" altLang="zh-CN"/>
          </a:p>
        </p:txBody>
      </p:sp>
      <p:sp>
        <p:nvSpPr>
          <p:cNvPr id="195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5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EB582B1-2C4A-4796-A48D-2C4C96B49F0F}" type="slidenum">
              <a:rPr lang="en-US" altLang="zh-CN"/>
              <a:t>24</a:t>
            </a:fld>
            <a:endParaRPr lang="en-US" altLang="zh-CN"/>
          </a:p>
        </p:txBody>
      </p:sp>
      <p:sp>
        <p:nvSpPr>
          <p:cNvPr id="193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3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0A1295-65A0-4883-9AB5-85EB39C7CE7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983974-8990-4846-85EE-1D3A630E5CE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C7E09C-08F6-4D02-9470-FAE289C8007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B1C4B-F844-403A-873C-63A3007F7AA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6AAC4C-73C8-4703-8158-CB0CB5A6709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8D201A-9878-4705-8646-86B2493848A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FF9F3C-D94B-41DF-8E5F-DE02F2BC7A0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0ECA07-C3F5-40DB-B87C-8EB7DD7B432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D1DA70-030C-48D9-B2B7-DCD04B5C81C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67C8E4-ED2E-4789-8489-C7F7627FA43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fld id="{B090FACC-CA53-4E42-B828-F2A32CC3D4E5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1031" name="Picture 7" descr="IEC_BG0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35" name="Text Box 11"/>
          <p:cNvSpPr txBox="1">
            <a:spLocks noChangeArrowheads="1"/>
          </p:cNvSpPr>
          <p:nvPr userDrawn="1"/>
        </p:nvSpPr>
        <p:spPr bwMode="auto">
          <a:xfrm>
            <a:off x="160338" y="152400"/>
            <a:ext cx="762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chemeClr val="bg1"/>
                </a:solidFill>
                <a:ea typeface="宋体" panose="02010600030101010101" pitchFamily="2" charset="-122"/>
              </a:rPr>
              <a:t>Software Testing and Quality Assurance</a:t>
            </a:r>
          </a:p>
        </p:txBody>
      </p:sp>
      <p:sp>
        <p:nvSpPr>
          <p:cNvPr id="1048" name="Text Box 24"/>
          <p:cNvSpPr txBox="1">
            <a:spLocks noChangeArrowheads="1"/>
          </p:cNvSpPr>
          <p:nvPr userDrawn="1"/>
        </p:nvSpPr>
        <p:spPr bwMode="auto">
          <a:xfrm>
            <a:off x="7620000" y="6583363"/>
            <a:ext cx="1524000" cy="2746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Slide </a:t>
            </a:r>
            <a:fld id="{EF43E9D3-7A72-48B3-96A8-192D5897485E}" type="slidenum"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of 37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Example/005&#36719;&#20214;.pp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200" dirty="0"/>
              <a:t>Software Testing and Quality Assurance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905000" y="4419600"/>
            <a:ext cx="6400800" cy="1752600"/>
          </a:xfrm>
        </p:spPr>
        <p:txBody>
          <a:bodyPr/>
          <a:lstStyle/>
          <a:p>
            <a:pPr algn="r"/>
            <a:r>
              <a:rPr lang="en-US" altLang="zh-CN" dirty="0" err="1"/>
              <a:t>Baolei</a:t>
            </a:r>
            <a:r>
              <a:rPr lang="en-US" altLang="zh-CN" dirty="0"/>
              <a:t> Cheng(</a:t>
            </a:r>
            <a:r>
              <a:rPr lang="zh-CN" altLang="en-US" dirty="0"/>
              <a:t>程宝雷</a:t>
            </a:r>
            <a:r>
              <a:rPr lang="en-US" altLang="zh-CN" dirty="0"/>
              <a:t>)</a:t>
            </a:r>
          </a:p>
          <a:p>
            <a:pPr algn="r"/>
            <a:r>
              <a:rPr lang="en-US" altLang="zh-CN" dirty="0"/>
              <a:t>chengbaolei@suda.edu.cn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313612" cy="1447800"/>
          </a:xfrm>
          <a:noFill/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buFontTx/>
              <a:buBlip>
                <a:blip r:embed="rId3"/>
              </a:buBlip>
            </a:pPr>
            <a:endParaRPr lang="en-US" altLang="zh-CN" sz="2400" dirty="0">
              <a:solidFill>
                <a:srgbClr val="3333CC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Tx/>
              <a:buBlip>
                <a:blip r:embed="rId3"/>
              </a:buBlip>
            </a:pPr>
            <a:r>
              <a:rPr lang="en-US" altLang="zh-CN" sz="26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We need </a:t>
            </a:r>
            <a:r>
              <a:rPr lang="en-US" altLang="zh-CN" sz="26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  <a:hlinkClick r:id="rId4" action="ppaction://hlinkpres?slideindex=1&amp;slidetitle="/>
              </a:rPr>
              <a:t>software</a:t>
            </a:r>
            <a:endParaRPr lang="en-US" altLang="zh-CN" sz="2600" dirty="0">
              <a:solidFill>
                <a:srgbClr val="0000FF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Tx/>
              <a:buBlip>
                <a:blip r:embed="rId3"/>
              </a:buBlip>
            </a:pPr>
            <a:endParaRPr lang="en-US" altLang="zh-CN" sz="2400" dirty="0">
              <a:solidFill>
                <a:srgbClr val="3333CC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33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1612"/>
            <a:ext cx="3876191" cy="22875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554" y="1600201"/>
            <a:ext cx="4399831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A7263C-DE32-1A4A-8385-547B0C475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软件的组成部分有哪些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?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　　）</a:t>
            </a:r>
            <a:b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A. 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计算机程序</a:t>
            </a:r>
            <a:b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B. 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计算机程序和文档</a:t>
            </a:r>
            <a:b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C. 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计算机程序和规程</a:t>
            </a:r>
            <a:b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D. 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计算机程序、规程以及可能的相关文档和运行计算机系统所需的数据</a:t>
            </a:r>
          </a:p>
        </p:txBody>
      </p:sp>
    </p:spTree>
    <p:extLst>
      <p:ext uri="{BB962C8B-B14F-4D97-AF65-F5344CB8AC3E}">
        <p14:creationId xmlns:p14="http://schemas.microsoft.com/office/powerpoint/2010/main" val="14010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600200"/>
            <a:ext cx="7620000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buBlip>
                <a:blip r:embed="rId2"/>
              </a:buBlip>
            </a:pPr>
            <a:r>
              <a:rPr lang="en-US" altLang="zh-CN" sz="32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We need software of good quality</a:t>
            </a:r>
          </a:p>
          <a:p>
            <a:endParaRPr lang="zh-CN" alt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7" y="2755134"/>
            <a:ext cx="2825823" cy="175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371600" y="4673992"/>
            <a:ext cx="4033382" cy="1909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000066"/>
                </a:solidFill>
                <a:latin typeface="Arial" panose="020B0604020202020204" pitchFamily="34" charset="0"/>
              </a:rPr>
              <a:t>2007</a:t>
            </a:r>
            <a:r>
              <a:rPr lang="zh-CN" altLang="en-US" sz="2000" dirty="0">
                <a:solidFill>
                  <a:srgbClr val="000066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000" dirty="0">
                <a:solidFill>
                  <a:srgbClr val="000066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2000" dirty="0">
                <a:solidFill>
                  <a:srgbClr val="000066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000" dirty="0">
                <a:solidFill>
                  <a:srgbClr val="000066"/>
                </a:solidFill>
                <a:latin typeface="Arial" panose="020B0604020202020204" pitchFamily="34" charset="0"/>
              </a:rPr>
              <a:t>30</a:t>
            </a:r>
            <a:r>
              <a:rPr lang="zh-CN" altLang="en-US" sz="2000" dirty="0">
                <a:solidFill>
                  <a:srgbClr val="000066"/>
                </a:solidFill>
                <a:latin typeface="Arial" panose="020B0604020202020204" pitchFamily="34" charset="0"/>
              </a:rPr>
              <a:t>日，北京奥运会第二阶段门票销售刚启动就因为购票者太多而被迫暂停。低估了群众购票的热情，导致售票系统出现了瓶颈问题</a:t>
            </a:r>
          </a:p>
        </p:txBody>
      </p:sp>
      <p:sp>
        <p:nvSpPr>
          <p:cNvPr id="6" name="标题 5"/>
          <p:cNvSpPr txBox="1"/>
          <p:nvPr/>
        </p:nvSpPr>
        <p:spPr bwMode="auto">
          <a:xfrm>
            <a:off x="1111086" y="2219568"/>
            <a:ext cx="4908714" cy="53556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0" rIns="91440" bIns="0" numCol="1" rtlCol="0" anchor="t" anchorCtr="0" compatLnSpc="1">
            <a:normAutofit fontScale="675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533400" indent="-355600">
              <a:lnSpc>
                <a:spcPct val="150000"/>
              </a:lnSpc>
            </a:pPr>
            <a:r>
              <a:rPr lang="en-US" altLang="zh-CN" sz="3600" b="1" kern="0" dirty="0">
                <a:latin typeface="+mj-ea"/>
              </a:rPr>
              <a:t>08</a:t>
            </a:r>
            <a:r>
              <a:rPr lang="zh-CN" altLang="en-US" sz="3600" b="1" kern="0" dirty="0">
                <a:latin typeface="+mj-ea"/>
              </a:rPr>
              <a:t>奥运票务中心、</a:t>
            </a:r>
            <a:r>
              <a:rPr lang="en-US" altLang="zh-CN" sz="3600" b="1" kern="0" dirty="0">
                <a:latin typeface="+mj-ea"/>
              </a:rPr>
              <a:t>12306</a:t>
            </a:r>
            <a:r>
              <a:rPr lang="zh-CN" altLang="en-US" sz="3600" b="1" kern="0" dirty="0">
                <a:latin typeface="+mj-ea"/>
              </a:rPr>
              <a:t>的道歉</a:t>
            </a:r>
          </a:p>
        </p:txBody>
      </p:sp>
      <p:pic>
        <p:nvPicPr>
          <p:cNvPr id="7" name="Picture 2" descr="http://ww2.sinaimg.cn/bmiddle/6285ad1bgw1doqpc7z5huj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4539704"/>
            <a:ext cx="2363653" cy="1502667"/>
          </a:xfrm>
          <a:prstGeom prst="rect">
            <a:avLst/>
          </a:prstGeom>
          <a:noFill/>
        </p:spPr>
      </p:pic>
      <p:pic>
        <p:nvPicPr>
          <p:cNvPr id="8" name="Picture 4" descr="http://ww4.sinaimg.cn/bmiddle/6285ad1bgw1doqkdpn9u0j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3276600"/>
            <a:ext cx="2723351" cy="10017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97527" y="982551"/>
            <a:ext cx="6199241" cy="755869"/>
          </a:xfrm>
        </p:spPr>
        <p:txBody>
          <a:bodyPr>
            <a:normAutofit fontScale="90000"/>
          </a:bodyPr>
          <a:lstStyle/>
          <a:p>
            <a:pPr marL="533400" indent="-355600" algn="ctr">
              <a:lnSpc>
                <a:spcPct val="150000"/>
              </a:lnSpc>
            </a:pPr>
            <a:r>
              <a:rPr lang="zh-CN" altLang="en-US" sz="3600" b="1" dirty="0">
                <a:latin typeface="+mj-ea"/>
              </a:rPr>
              <a:t>一个缺陷造成了数亿美元损失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70088" y="1912261"/>
            <a:ext cx="6563902" cy="497564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b="1" dirty="0"/>
              <a:t>（</a:t>
            </a:r>
            <a:r>
              <a:rPr lang="en-US" altLang="zh-CN" b="1" dirty="0"/>
              <a:t>4195835</a:t>
            </a:r>
            <a:r>
              <a:rPr lang="zh-CN" b="1" dirty="0"/>
              <a:t>／</a:t>
            </a:r>
            <a:r>
              <a:rPr lang="en-US" altLang="zh-CN" b="1" dirty="0"/>
              <a:t>3145727</a:t>
            </a:r>
            <a:r>
              <a:rPr lang="zh-CN" b="1" dirty="0"/>
              <a:t>）</a:t>
            </a:r>
            <a:r>
              <a:rPr lang="zh-CN" altLang="zh-CN" b="1" dirty="0"/>
              <a:t>×</a:t>
            </a:r>
            <a:r>
              <a:rPr lang="en-US" altLang="zh-CN" b="1" dirty="0"/>
              <a:t>3145727- 4195835 = </a:t>
            </a:r>
            <a:r>
              <a:rPr lang="en-US" altLang="zh-CN" sz="3600" b="1" dirty="0">
                <a:solidFill>
                  <a:srgbClr val="FF0000"/>
                </a:solidFill>
              </a:rPr>
              <a:t>?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4" descr="pentium-CPU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4813" y="2751561"/>
            <a:ext cx="4654452" cy="2297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/>
          <p:nvPr/>
        </p:nvSpPr>
        <p:spPr>
          <a:xfrm>
            <a:off x="1894117" y="5562600"/>
            <a:ext cx="66398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accent6"/>
                </a:solidFill>
              </a:rPr>
              <a:t>最后 </a:t>
            </a:r>
            <a:r>
              <a:rPr lang="en-US" altLang="zh-CN" sz="2400" dirty="0">
                <a:solidFill>
                  <a:schemeClr val="accent6"/>
                </a:solidFill>
              </a:rPr>
              <a:t>Intel</a:t>
            </a:r>
            <a:r>
              <a:rPr lang="zh-CN" altLang="en-US" sz="2400" dirty="0">
                <a:solidFill>
                  <a:schemeClr val="accent6"/>
                </a:solidFill>
              </a:rPr>
              <a:t>公司付出很大代价，回收</a:t>
            </a:r>
            <a:r>
              <a:rPr lang="en-US" altLang="zh-CN" sz="2400" dirty="0">
                <a:solidFill>
                  <a:schemeClr val="accent6"/>
                </a:solidFill>
              </a:rPr>
              <a:t>CPU</a:t>
            </a:r>
            <a:r>
              <a:rPr lang="zh-CN" altLang="en-US" sz="2400" dirty="0">
                <a:solidFill>
                  <a:schemeClr val="accent6"/>
                </a:solidFill>
              </a:rPr>
              <a:t>，造成</a:t>
            </a:r>
            <a:r>
              <a:rPr lang="en-US" altLang="zh-CN" sz="2400" dirty="0">
                <a:solidFill>
                  <a:schemeClr val="accent6"/>
                </a:solidFill>
              </a:rPr>
              <a:t>4</a:t>
            </a:r>
            <a:r>
              <a:rPr lang="zh-CN" altLang="en-US" sz="2400" dirty="0">
                <a:solidFill>
                  <a:schemeClr val="accent6"/>
                </a:solidFill>
              </a:rPr>
              <a:t>亿美元损失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/>
          <p:nvPr/>
        </p:nvSpPr>
        <p:spPr bwMode="auto">
          <a:xfrm>
            <a:off x="1676400" y="914400"/>
            <a:ext cx="5149833" cy="7936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0" rIns="91440" bIns="0" numCol="1" rtlCol="0" anchor="t" anchorCtr="0" compatLnSpc="1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533400" indent="-355600">
              <a:lnSpc>
                <a:spcPct val="150000"/>
              </a:lnSpc>
            </a:pPr>
            <a:r>
              <a:rPr lang="zh-CN" altLang="en-US" sz="3600" b="1" kern="0" dirty="0">
                <a:latin typeface="+mj-ea"/>
              </a:rPr>
              <a:t>波音</a:t>
            </a:r>
            <a:r>
              <a:rPr lang="en-US" altLang="zh-CN" sz="3600" b="1" kern="0" dirty="0">
                <a:latin typeface="+mj-ea"/>
              </a:rPr>
              <a:t>737 MAX </a:t>
            </a:r>
            <a:r>
              <a:rPr lang="zh-CN" altLang="en-US" sz="3600" b="1" kern="0" dirty="0">
                <a:latin typeface="+mj-ea"/>
              </a:rPr>
              <a:t>软件故障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08029"/>
            <a:ext cx="6496346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3409"/>
            <a:ext cx="3855697" cy="6324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43001"/>
            <a:ext cx="2626069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buBlip>
                <a:blip r:embed="rId2"/>
              </a:buBlip>
            </a:pPr>
            <a:r>
              <a:rPr lang="en-US" altLang="zh-CN" sz="32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We need some methods to ensure the quality</a:t>
            </a:r>
          </a:p>
          <a:p>
            <a:pPr>
              <a:lnSpc>
                <a:spcPct val="120000"/>
              </a:lnSpc>
              <a:spcBef>
                <a:spcPts val="600"/>
              </a:spcBef>
              <a:buBlip>
                <a:blip r:embed="rId2"/>
              </a:buBlip>
            </a:pPr>
            <a:endParaRPr lang="en-US" altLang="zh-CN" sz="3200" dirty="0">
              <a:solidFill>
                <a:srgbClr val="0000FF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046609"/>
            <a:ext cx="5732483" cy="705991"/>
          </a:xfrm>
        </p:spPr>
        <p:txBody>
          <a:bodyPr/>
          <a:lstStyle/>
          <a:p>
            <a:pPr marL="533400" indent="-355600"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+mj-ea"/>
              </a:rPr>
              <a:t>为什么要进行软件测试?</a:t>
            </a:r>
            <a:endParaRPr lang="zh-CN" altLang="en-US" sz="36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1817440"/>
            <a:ext cx="8424936" cy="5040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楷体" panose="02010609060101010101" charset="-122"/>
                <a:cs typeface="楷体" panose="02010609060101010101" charset="-122"/>
              </a:rPr>
              <a:t>软件总存在缺陷。只有通过测试，才可以发现软件缺陷。也只有发现了缺陷，才可以将软件缺陷从软件产品或软件系统中清理出去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楷体" panose="02010609060101010101" charset="-122"/>
                <a:cs typeface="楷体" panose="02010609060101010101" charset="-122"/>
              </a:rPr>
              <a:t>软件中存在的缺陷给我们带来的损失是巨大的，这也说明了软件测试的必要性和重要性</a:t>
            </a:r>
            <a:endParaRPr lang="en-US" altLang="zh-CN" sz="2400" i="0" dirty="0">
              <a:latin typeface="+mn-lt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楷体" panose="02010609060101010101" charset="-122"/>
                <a:cs typeface="楷体" panose="02010609060101010101" charset="-122"/>
              </a:rPr>
              <a:t>测试是所有工程学科的基本组成单元，自然也是软件开发的重要组成部分</a:t>
            </a:r>
            <a:endParaRPr lang="en-US" altLang="zh-CN" sz="2400" i="0" dirty="0">
              <a:latin typeface="+mn-lt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楷体" panose="02010609060101010101" charset="-122"/>
                <a:cs typeface="楷体" panose="02010609060101010101" charset="-122"/>
              </a:rPr>
              <a:t>测试人员水平越高，找到软件问题的时间就越早，软件就越容易更正，产品发布之后越稳定</a:t>
            </a:r>
            <a:r>
              <a:rPr lang="zh-CN" altLang="en-US" sz="2400" dirty="0">
                <a:latin typeface="+mn-lt"/>
                <a:ea typeface="楷体" panose="02010609060101010101" charset="-122"/>
                <a:cs typeface="楷体" panose="02010609060101010101" charset="-122"/>
              </a:rPr>
              <a:t>，收益越大</a:t>
            </a:r>
            <a:endParaRPr lang="zh-CN" altLang="en-US" sz="2400" i="0" dirty="0">
              <a:latin typeface="+mn-lt"/>
              <a:ea typeface="楷体" panose="02010609060101010101" charset="-122"/>
              <a:cs typeface="楷体" panose="02010609060101010101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/>
            </a:pPr>
            <a:endParaRPr lang="zh-CN" altLang="en-US" sz="2800" kern="0" dirty="0"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E893D8-A086-540E-C907-D4747652390D}"/>
              </a:ext>
            </a:extLst>
          </p:cNvPr>
          <p:cNvSpPr txBox="1"/>
          <p:nvPr/>
        </p:nvSpPr>
        <p:spPr>
          <a:xfrm>
            <a:off x="475928" y="-48875"/>
            <a:ext cx="8363272" cy="34778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914400" lvl="1" indent="-457200" eaLnBrk="1" hangingPunct="1"/>
            <a:r>
              <a:rPr lang="zh-CN" altLang="en-US" sz="2000" dirty="0">
                <a:latin typeface="Albertus" pitchFamily="34" charset="0"/>
              </a:rPr>
              <a:t>软件错误</a:t>
            </a:r>
          </a:p>
          <a:p>
            <a:pPr marL="1295400" lvl="2" indent="-381000" eaLnBrk="1" hangingPunct="1"/>
            <a:r>
              <a:rPr lang="zh-CN" altLang="en-US" sz="2000" dirty="0">
                <a:latin typeface="Albertus" pitchFamily="34" charset="0"/>
              </a:rPr>
              <a:t>在软件生命周期内不希望或不可接受的人为错误，结果导致软件缺陷的产生</a:t>
            </a:r>
          </a:p>
          <a:p>
            <a:pPr marL="914400" lvl="1" indent="-457200" eaLnBrk="1" hangingPunct="1"/>
            <a:r>
              <a:rPr lang="zh-CN" altLang="en-US" sz="2000" dirty="0">
                <a:latin typeface="Albertus" pitchFamily="34" charset="0"/>
              </a:rPr>
              <a:t>软件缺陷</a:t>
            </a:r>
          </a:p>
          <a:p>
            <a:pPr marL="1295400" lvl="2" indent="-381000" eaLnBrk="1" hangingPunct="1"/>
            <a:r>
              <a:rPr lang="zh-CN" altLang="en-US" sz="2000" dirty="0">
                <a:latin typeface="Albertus" pitchFamily="34" charset="0"/>
              </a:rPr>
              <a:t>缺陷存在于软件及相关的文档中，在特定的条件下会使软件产生故障</a:t>
            </a:r>
          </a:p>
          <a:p>
            <a:pPr marL="914400" lvl="1" indent="-457200" eaLnBrk="1" hangingPunct="1"/>
            <a:r>
              <a:rPr lang="zh-CN" altLang="en-US" sz="2000" dirty="0">
                <a:latin typeface="Albertus" pitchFamily="34" charset="0"/>
              </a:rPr>
              <a:t>软件故障</a:t>
            </a:r>
          </a:p>
          <a:p>
            <a:pPr marL="1295400" lvl="2" indent="-381000" eaLnBrk="1" hangingPunct="1"/>
            <a:r>
              <a:rPr lang="zh-CN" altLang="en-US" sz="2000" dirty="0">
                <a:latin typeface="Albertus" pitchFamily="34" charset="0"/>
              </a:rPr>
              <a:t>软件处于一种不希望或不可接受的</a:t>
            </a:r>
            <a:r>
              <a:rPr lang="zh-CN" altLang="en-US" sz="2000" dirty="0">
                <a:solidFill>
                  <a:srgbClr val="CC0000"/>
                </a:solidFill>
                <a:latin typeface="Albertus" pitchFamily="34" charset="0"/>
              </a:rPr>
              <a:t>内部状态</a:t>
            </a:r>
            <a:r>
              <a:rPr lang="zh-CN" altLang="en-US" sz="2000" dirty="0">
                <a:latin typeface="Albertus" pitchFamily="34" charset="0"/>
              </a:rPr>
              <a:t>，不及时处理就会使软件失效</a:t>
            </a:r>
          </a:p>
          <a:p>
            <a:pPr marL="914400" lvl="1" indent="-457200" eaLnBrk="1" hangingPunct="1"/>
            <a:r>
              <a:rPr lang="zh-CN" altLang="en-US" sz="2000" dirty="0">
                <a:latin typeface="Albertus" pitchFamily="34" charset="0"/>
              </a:rPr>
              <a:t>软件失效</a:t>
            </a:r>
          </a:p>
          <a:p>
            <a:pPr marL="1295400" lvl="2" indent="-381000" eaLnBrk="1" hangingPunct="1"/>
            <a:r>
              <a:rPr lang="zh-CN" altLang="en-US" sz="2000" dirty="0">
                <a:latin typeface="Albertus" pitchFamily="34" charset="0"/>
              </a:rPr>
              <a:t>软件处于一种不希望或不可接受的</a:t>
            </a:r>
            <a:r>
              <a:rPr lang="zh-CN" altLang="en-US" sz="2000" dirty="0">
                <a:solidFill>
                  <a:srgbClr val="CC0000"/>
                </a:solidFill>
                <a:latin typeface="Albertus" pitchFamily="34" charset="0"/>
              </a:rPr>
              <a:t>外部状态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14" y="1393575"/>
            <a:ext cx="7057323" cy="4449762"/>
          </a:xfrm>
          <a:prstGeom prst="rect">
            <a:avLst/>
          </a:prstGeom>
        </p:spPr>
      </p:pic>
      <p:sp>
        <p:nvSpPr>
          <p:cNvPr id="5" name="云形标注 4"/>
          <p:cNvSpPr/>
          <p:nvPr/>
        </p:nvSpPr>
        <p:spPr bwMode="auto">
          <a:xfrm>
            <a:off x="6019800" y="1295400"/>
            <a:ext cx="2971800" cy="1600200"/>
          </a:xfrm>
          <a:prstGeom prst="cloud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Dog and Testing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Eating your own dog food</a:t>
            </a:r>
            <a:r>
              <a:rPr lang="zh-CN" altLang="en-US" sz="2800" dirty="0"/>
              <a:t>，</a:t>
            </a:r>
            <a:r>
              <a:rPr lang="en-US" altLang="zh-CN" sz="2800" i="1" dirty="0"/>
              <a:t>Dogfooding 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自己公司使用自己开发的产品</a:t>
            </a:r>
            <a:endParaRPr lang="en-US" altLang="zh-CN" sz="2800" i="1" dirty="0"/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1988 </a:t>
            </a:r>
            <a:r>
              <a:rPr lang="zh-CN" altLang="en-US" sz="2400" dirty="0"/>
              <a:t>年，微软的高管 </a:t>
            </a:r>
            <a:r>
              <a:rPr lang="en-US" altLang="zh-CN" sz="2400" dirty="0"/>
              <a:t>Paul Maritz </a:t>
            </a:r>
            <a:r>
              <a:rPr lang="zh-CN" altLang="en-US" sz="2400" dirty="0"/>
              <a:t>在写给测试主管的一封邮件中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 err="1"/>
              <a:t>Kal</a:t>
            </a:r>
            <a:r>
              <a:rPr lang="en-US" altLang="zh-CN" sz="2400" dirty="0"/>
              <a:t> </a:t>
            </a:r>
            <a:r>
              <a:rPr lang="en-US" altLang="zh-CN" sz="2400" dirty="0" err="1"/>
              <a:t>Kan</a:t>
            </a:r>
            <a:r>
              <a:rPr lang="en-US" altLang="zh-CN" sz="2400" dirty="0"/>
              <a:t> </a:t>
            </a:r>
            <a:r>
              <a:rPr lang="zh-CN" altLang="en-US" sz="2400" dirty="0"/>
              <a:t>宠物食物公司的总经理，每年的股东大会上，都吃一罐自己公司的狗粮。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二战期间降落伞</a:t>
            </a:r>
          </a:p>
          <a:p>
            <a:pPr lvl="1" algn="l">
              <a:lnSpc>
                <a:spcPct val="120000"/>
              </a:lnSpc>
            </a:pPr>
            <a:r>
              <a:rPr lang="zh-CN" altLang="en-US" sz="2400" dirty="0">
                <a:sym typeface="+mn-ea"/>
              </a:rPr>
              <a:t>百度无人车</a:t>
            </a:r>
            <a:endParaRPr lang="en-US" altLang="zh-CN" sz="24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334000"/>
            <a:ext cx="3700927" cy="1102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Something about this course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Academic degree course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English&amp;Chinese</a:t>
            </a:r>
            <a:r>
              <a:rPr lang="en-US" altLang="zh-CN" dirty="0"/>
              <a:t> teaching &amp; learning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Some rules: attendance/homework/exercises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The 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300" name="Rectangle 4"/>
          <p:cNvSpPr>
            <a:spLocks noChangeArrowheads="1"/>
          </p:cNvSpPr>
          <p:nvPr/>
        </p:nvSpPr>
        <p:spPr bwMode="auto">
          <a:xfrm>
            <a:off x="1524000" y="1447800"/>
            <a:ext cx="7391400" cy="449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Quality is defined as the degree of excellence of a software.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Quality can be interpreted as meeting the following customer requirements:</a:t>
            </a:r>
            <a:r>
              <a:rPr lang="en-US" altLang="zh-CN" sz="240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IN" sz="2400" b="0" dirty="0">
              <a:solidFill>
                <a:srgbClr val="3333CC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39775" lvl="1" indent="-282575">
              <a:spcBef>
                <a:spcPct val="2000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Explicit</a:t>
            </a:r>
          </a:p>
          <a:p>
            <a:pPr marL="1196975" lvl="2" indent="-282575">
              <a:spcBef>
                <a:spcPct val="2000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External: features, usability</a:t>
            </a:r>
          </a:p>
          <a:p>
            <a:pPr marL="739775" lvl="1" indent="-282575">
              <a:spcBef>
                <a:spcPct val="2000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Implicit</a:t>
            </a:r>
          </a:p>
          <a:p>
            <a:pPr marL="1196975" lvl="2" indent="-282575">
              <a:spcBef>
                <a:spcPct val="2000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Internal: maintainability, user experience</a:t>
            </a:r>
            <a:endParaRPr lang="en-IN" sz="2400" b="0" dirty="0">
              <a:solidFill>
                <a:srgbClr val="3333CC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19312" name="Text Box 16"/>
          <p:cNvSpPr txBox="1">
            <a:spLocks noChangeArrowheads="1"/>
          </p:cNvSpPr>
          <p:nvPr/>
        </p:nvSpPr>
        <p:spPr bwMode="auto">
          <a:xfrm>
            <a:off x="153988" y="709613"/>
            <a:ext cx="83058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</a:rPr>
              <a:t>Fundamentals of Software Quality Assurance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1" name="Text Box 3"/>
          <p:cNvSpPr txBox="1">
            <a:spLocks noChangeArrowheads="1"/>
          </p:cNvSpPr>
          <p:nvPr/>
        </p:nvSpPr>
        <p:spPr bwMode="auto">
          <a:xfrm>
            <a:off x="153988" y="709613"/>
            <a:ext cx="7847012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</a:rPr>
              <a:t>Introducing Software Quality Assurance</a:t>
            </a:r>
          </a:p>
        </p:txBody>
      </p:sp>
      <p:sp>
        <p:nvSpPr>
          <p:cNvPr id="877572" name="Rectangle 4"/>
          <p:cNvSpPr>
            <a:spLocks noChangeArrowheads="1"/>
          </p:cNvSpPr>
          <p:nvPr/>
        </p:nvSpPr>
        <p:spPr bwMode="auto">
          <a:xfrm>
            <a:off x="1525588" y="1296988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Blip>
                <a:blip r:embed="rId3"/>
              </a:buBlip>
            </a:pPr>
            <a:endParaRPr lang="en-US" altLang="zh-CN" sz="2400" b="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 ensure quality in the software development process, you need to implement software quality assurance activities in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each phase </a:t>
            </a: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of the Software Development Life Cycle (SDLC).</a:t>
            </a:r>
            <a:r>
              <a:rPr lang="en-US" altLang="zh-CN" sz="240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SQA is a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planned</a:t>
            </a: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and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systematic</a:t>
            </a: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approach for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monitoring and improving </a:t>
            </a: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the software development process.</a:t>
            </a: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SQA processes evaluate the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adherence</a:t>
            </a: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of a software product to software product standards.</a:t>
            </a:r>
            <a:r>
              <a:rPr lang="en-US" altLang="zh-CN" sz="240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IN" sz="2400" b="0" dirty="0">
              <a:solidFill>
                <a:srgbClr val="3333CC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83" name="Rectangle 3"/>
          <p:cNvSpPr>
            <a:spLocks noChangeArrowheads="1"/>
          </p:cNvSpPr>
          <p:nvPr/>
        </p:nvSpPr>
        <p:spPr bwMode="auto">
          <a:xfrm>
            <a:off x="1525588" y="1598613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lnSpc>
                <a:spcPct val="13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SQA  Activities in Various Phases of the SDLC:</a:t>
            </a:r>
            <a:endParaRPr lang="en-US" altLang="zh-CN" sz="2400" b="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9775" lvl="1" indent="-278130">
              <a:lnSpc>
                <a:spcPct val="13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Software conception and initiation</a:t>
            </a:r>
          </a:p>
          <a:p>
            <a:pPr marL="739775" lvl="1" indent="-278130">
              <a:lnSpc>
                <a:spcPct val="13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Analysis</a:t>
            </a:r>
          </a:p>
          <a:p>
            <a:pPr marL="739775" lvl="1" indent="-278130">
              <a:lnSpc>
                <a:spcPct val="13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Design</a:t>
            </a:r>
          </a:p>
          <a:p>
            <a:pPr marL="739775" lvl="1" indent="-278130">
              <a:lnSpc>
                <a:spcPct val="13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Construction</a:t>
            </a:r>
          </a:p>
          <a:p>
            <a:pPr marL="739775" lvl="1" indent="-278130">
              <a:lnSpc>
                <a:spcPct val="13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Testing</a:t>
            </a:r>
          </a:p>
          <a:p>
            <a:pPr marL="739775" lvl="1" indent="-278130">
              <a:lnSpc>
                <a:spcPct val="150000"/>
              </a:lnSpc>
              <a:spcBef>
                <a:spcPct val="20000"/>
              </a:spcBef>
            </a:pPr>
            <a:endParaRPr lang="en-US" altLang="zh-CN" sz="2400" b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39775" lvl="1" indent="-278130">
              <a:lnSpc>
                <a:spcPct val="15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endParaRPr lang="en-US" altLang="zh-CN" sz="2400" b="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9775" lvl="1" indent="-278130">
              <a:spcBef>
                <a:spcPct val="20000"/>
              </a:spcBef>
            </a:pPr>
            <a:endParaRPr lang="en-US" altLang="zh-CN" sz="1800" b="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6084" name="Text Box 4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</a:rPr>
              <a:t>Introducing Software Quality Assurance (Contd.)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891" name="Text Box 3"/>
          <p:cNvSpPr txBox="1">
            <a:spLocks noChangeArrowheads="1"/>
          </p:cNvSpPr>
          <p:nvPr/>
        </p:nvSpPr>
        <p:spPr bwMode="auto">
          <a:xfrm>
            <a:off x="153988" y="709613"/>
            <a:ext cx="8456612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</a:rPr>
              <a:t>Introducing Software Quality Assurance (Contd.)</a:t>
            </a:r>
          </a:p>
        </p:txBody>
      </p:sp>
      <p:sp>
        <p:nvSpPr>
          <p:cNvPr id="1957892" name="Rectangle 4"/>
          <p:cNvSpPr>
            <a:spLocks noChangeArrowheads="1"/>
          </p:cNvSpPr>
          <p:nvPr/>
        </p:nvSpPr>
        <p:spPr bwMode="auto">
          <a:xfrm>
            <a:off x="1524000" y="1598613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 ensure that the quality assurance objectives are met, a project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SQA plan </a:t>
            </a:r>
            <a:r>
              <a:rPr lang="en-US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is created.</a:t>
            </a: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 part of comprehensive project plan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Specifies the QA procedure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Assigns roles and responsibilities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Plan-Do-Check-Action</a:t>
            </a:r>
          </a:p>
          <a:p>
            <a:pPr marL="800100" lvl="1" indent="-342900">
              <a:spcBef>
                <a:spcPct val="20000"/>
              </a:spcBef>
              <a:buFontTx/>
              <a:buBlip>
                <a:blip r:embed="rId3"/>
              </a:buBlip>
            </a:pPr>
            <a:endParaRPr lang="en-IN" sz="2000" b="0" dirty="0">
              <a:solidFill>
                <a:srgbClr val="3333CC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buFontTx/>
              <a:buBlip>
                <a:blip r:embed="rId3"/>
              </a:buBlip>
            </a:pPr>
            <a:endParaRPr lang="en-IN" sz="2000" b="0" dirty="0">
              <a:solidFill>
                <a:srgbClr val="3333CC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218" name="Rectangle 2"/>
          <p:cNvSpPr>
            <a:spLocks noChangeArrowheads="1"/>
          </p:cNvSpPr>
          <p:nvPr/>
        </p:nvSpPr>
        <p:spPr bwMode="auto">
          <a:xfrm>
            <a:off x="1525588" y="1598613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lnSpc>
                <a:spcPct val="13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8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Quality activities can be segmented into two categories:</a:t>
            </a:r>
          </a:p>
          <a:p>
            <a:pPr marL="739775" lvl="1" indent="-278130">
              <a:lnSpc>
                <a:spcPct val="13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8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Preventive activities</a:t>
            </a:r>
          </a:p>
          <a:p>
            <a:pPr marL="739775" lvl="1" indent="-278130">
              <a:lnSpc>
                <a:spcPct val="13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US" altLang="zh-CN" sz="28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Detective activities</a:t>
            </a:r>
          </a:p>
        </p:txBody>
      </p:sp>
      <p:sp>
        <p:nvSpPr>
          <p:cNvPr id="1929219" name="Text Box 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</a:rPr>
              <a:t>Quality Assurance and Quality Control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218" name="Rectangle 2"/>
          <p:cNvSpPr>
            <a:spLocks noChangeArrowheads="1"/>
          </p:cNvSpPr>
          <p:nvPr/>
        </p:nvSpPr>
        <p:spPr bwMode="auto">
          <a:xfrm>
            <a:off x="1525588" y="1598613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lnSpc>
                <a:spcPct val="12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6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QA is oriented to the </a:t>
            </a:r>
            <a:r>
              <a:rPr lang="en-US" altLang="zh-CN" sz="2600" b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prevention</a:t>
            </a:r>
            <a:r>
              <a:rPr lang="en-US" altLang="zh-CN" sz="26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of defects rather than their detection and is used to implement the defined quality policy of an organization </a:t>
            </a:r>
            <a:r>
              <a:rPr lang="en-US" altLang="zh-CN" sz="2600" b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through the process </a:t>
            </a:r>
            <a:r>
              <a:rPr lang="en-US" altLang="zh-CN" sz="26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of development and continuous improvement.</a:t>
            </a:r>
            <a:endParaRPr lang="en-US" altLang="zh-CN" sz="2600" b="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9219" name="Text Box 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</a:rPr>
              <a:t>Quality Assurance and Quality Control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250" name="Rectangle 2"/>
          <p:cNvSpPr>
            <a:spLocks noChangeArrowheads="1"/>
          </p:cNvSpPr>
          <p:nvPr/>
        </p:nvSpPr>
        <p:spPr bwMode="auto">
          <a:xfrm>
            <a:off x="1525588" y="1598613"/>
            <a:ext cx="7315200" cy="4725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</a:rPr>
              <a:t>Quality Assurance (QA) activities include:</a:t>
            </a:r>
          </a:p>
          <a:p>
            <a:pPr marL="748030" lvl="1" indent="-285750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</a:rPr>
              <a:t>Quality Audit</a:t>
            </a:r>
          </a:p>
          <a:p>
            <a:pPr marL="748030" lvl="1" indent="-285750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</a:rPr>
              <a:t>Process definition</a:t>
            </a:r>
          </a:p>
          <a:p>
            <a:pPr marL="748030" lvl="1" indent="-285750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</a:rPr>
              <a:t>Tool selection</a:t>
            </a:r>
          </a:p>
          <a:p>
            <a:pPr marL="748030" lvl="1" indent="-285750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</a:rPr>
              <a:t>Training</a:t>
            </a:r>
          </a:p>
          <a:p>
            <a:pPr marL="748030" lvl="1" indent="-285750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</a:rPr>
              <a:t>Peer review</a:t>
            </a:r>
          </a:p>
          <a:p>
            <a:pPr marL="748030" lvl="1" indent="-285750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</a:rPr>
              <a:t>Requirements tracking</a:t>
            </a:r>
          </a:p>
          <a:p>
            <a:pPr marL="748030" lvl="1" indent="-285750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</a:rPr>
              <a:t>Quality metrics collection</a:t>
            </a:r>
          </a:p>
          <a:p>
            <a:pPr marL="748030" lvl="1" indent="-285750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973251" name="Text Box 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</a:rPr>
              <a:t>Quality Assurance and Quality Control (Contd.)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ChangeArrowheads="1"/>
          </p:cNvSpPr>
          <p:nvPr/>
        </p:nvSpPr>
        <p:spPr bwMode="auto">
          <a:xfrm>
            <a:off x="1525588" y="1598613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lnSpc>
                <a:spcPct val="13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Quality Control (QC) is the process by which the quality of a product is </a:t>
            </a:r>
            <a:r>
              <a:rPr lang="en-IN" sz="2400" b="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compared with specific standards</a:t>
            </a: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and action is taken if the quality does not match the applicable standards.</a:t>
            </a:r>
          </a:p>
          <a:p>
            <a:pPr marL="347980" indent="-347980">
              <a:lnSpc>
                <a:spcPct val="13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QC is oriented to </a:t>
            </a:r>
            <a:r>
              <a:rPr lang="en-IN" sz="2400" b="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detection</a:t>
            </a: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of defects rather than prevention.</a:t>
            </a:r>
          </a:p>
        </p:txBody>
      </p:sp>
      <p:sp>
        <p:nvSpPr>
          <p:cNvPr id="1731607" name="Text Box 2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Quality Assurance and Quality Control (Contd.)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ChangeArrowheads="1"/>
          </p:cNvSpPr>
          <p:nvPr/>
        </p:nvSpPr>
        <p:spPr bwMode="auto">
          <a:xfrm>
            <a:off x="1525588" y="1598613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QC activities include:</a:t>
            </a:r>
          </a:p>
          <a:p>
            <a:pPr marL="744855" lvl="1" indent="-287655">
              <a:lnSpc>
                <a:spcPct val="15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Inspection</a:t>
            </a:r>
          </a:p>
          <a:p>
            <a:pPr marL="744855" lvl="1" indent="-287655">
              <a:lnSpc>
                <a:spcPct val="15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Testing</a:t>
            </a:r>
          </a:p>
          <a:p>
            <a:pPr marL="744855" lvl="1" indent="-287655">
              <a:lnSpc>
                <a:spcPct val="15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4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Checkpoint review</a:t>
            </a:r>
          </a:p>
          <a:p>
            <a:pPr marL="744855" lvl="1" indent="-287655">
              <a:lnSpc>
                <a:spcPct val="15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marL="744855" lvl="1" indent="-287655">
              <a:lnSpc>
                <a:spcPct val="15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endParaRPr lang="en-IN" altLang="zh-CN" sz="2400" b="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7655" indent="-287655">
              <a:lnSpc>
                <a:spcPct val="15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altLang="zh-CN" sz="24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QA VS. QC</a:t>
            </a:r>
            <a:endParaRPr lang="en-US" altLang="zh-CN" sz="240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31607" name="Text Box 2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Quality Assurance and Quality Control (Contd.)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ChangeArrowheads="1"/>
          </p:cNvSpPr>
          <p:nvPr/>
        </p:nvSpPr>
        <p:spPr bwMode="auto">
          <a:xfrm>
            <a:off x="1525588" y="1598613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What is testing ?</a:t>
            </a:r>
          </a:p>
          <a:p>
            <a:pPr marL="347980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Who does testing ?</a:t>
            </a:r>
          </a:p>
          <a:p>
            <a:pPr marL="347980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When to Start testing ?</a:t>
            </a:r>
          </a:p>
          <a:p>
            <a:pPr marL="347980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When to Stop testing ?</a:t>
            </a:r>
          </a:p>
          <a:p>
            <a:pPr marL="347980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endParaRPr lang="en-US" altLang="zh-CN" sz="2400" dirty="0">
              <a:solidFill>
                <a:srgbClr val="0000FF"/>
              </a:solidFill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7980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5W+1H</a:t>
            </a:r>
          </a:p>
        </p:txBody>
      </p:sp>
      <p:sp>
        <p:nvSpPr>
          <p:cNvPr id="1731607" name="Text Box 2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Testing 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762000" y="1524000"/>
          <a:ext cx="68580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858000" imgH="3644900" progId="Paint.Picture">
                  <p:embed/>
                </p:oleObj>
              </mc:Choice>
              <mc:Fallback>
                <p:oleObj r:id="rId3" imgW="6858000" imgH="3644900" progId="Paint.Picture">
                  <p:embed/>
                  <p:pic>
                    <p:nvPicPr>
                      <p:cNvPr id="4" name="内容占位符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524000"/>
                        <a:ext cx="68580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ChangeArrowheads="1"/>
          </p:cNvSpPr>
          <p:nvPr/>
        </p:nvSpPr>
        <p:spPr bwMode="auto">
          <a:xfrm>
            <a:off x="1525588" y="1598613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j-lt"/>
              </a:rPr>
              <a:t>What is testing ?</a:t>
            </a:r>
          </a:p>
          <a:p>
            <a:pPr marL="347980" indent="-347980">
              <a:spcBef>
                <a:spcPct val="20000"/>
              </a:spcBef>
              <a:buFontTx/>
              <a:buBlip>
                <a:blip r:embed="rId3"/>
              </a:buBlip>
            </a:pPr>
            <a:endParaRPr lang="en-US" altLang="zh-CN" sz="2400" dirty="0"/>
          </a:p>
          <a:p>
            <a:r>
              <a:rPr lang="en-US" altLang="zh-CN" sz="2400" dirty="0">
                <a:latin typeface="+mn-lt"/>
              </a:rPr>
              <a:t>According to ANSI/IEEE 1059 standard, Testing can be defined as </a:t>
            </a:r>
          </a:p>
          <a:p>
            <a:endParaRPr lang="en-US" altLang="zh-CN" sz="2400" i="1" dirty="0">
              <a:latin typeface="+mn-lt"/>
            </a:endParaRPr>
          </a:p>
          <a:p>
            <a:r>
              <a:rPr lang="en-US" altLang="zh-CN" sz="2400" i="1" dirty="0">
                <a:latin typeface="+mn-lt"/>
              </a:rPr>
              <a:t>A process of analyzing a </a:t>
            </a:r>
            <a:r>
              <a:rPr lang="en-US" altLang="zh-CN" sz="2400" i="1" dirty="0">
                <a:solidFill>
                  <a:srgbClr val="FF0000"/>
                </a:solidFill>
                <a:latin typeface="+mn-lt"/>
              </a:rPr>
              <a:t>software item </a:t>
            </a:r>
            <a:r>
              <a:rPr lang="en-US" altLang="zh-CN" sz="2400" i="1" dirty="0">
                <a:latin typeface="+mn-lt"/>
              </a:rPr>
              <a:t>to</a:t>
            </a:r>
          </a:p>
          <a:p>
            <a:r>
              <a:rPr lang="en-US" altLang="zh-CN" sz="2400" i="1" dirty="0">
                <a:solidFill>
                  <a:srgbClr val="FF0000"/>
                </a:solidFill>
                <a:latin typeface="+mn-lt"/>
              </a:rPr>
              <a:t>detect</a:t>
            </a:r>
            <a:r>
              <a:rPr lang="en-US" altLang="zh-CN" sz="2400" i="1" dirty="0">
                <a:latin typeface="+mn-lt"/>
              </a:rPr>
              <a:t> the differences between existing and required conditions (that is defects/errors/bugs…) and to </a:t>
            </a:r>
            <a:r>
              <a:rPr lang="en-US" altLang="zh-CN" sz="2400" i="1" dirty="0">
                <a:solidFill>
                  <a:srgbClr val="FF0000"/>
                </a:solidFill>
                <a:latin typeface="+mn-lt"/>
              </a:rPr>
              <a:t>evaluate</a:t>
            </a:r>
            <a:r>
              <a:rPr lang="en-US" altLang="zh-CN" sz="2400" i="1" dirty="0">
                <a:latin typeface="+mn-lt"/>
              </a:rPr>
              <a:t> the features of the software item.</a:t>
            </a:r>
          </a:p>
          <a:p>
            <a:endParaRPr lang="en-US" altLang="zh-CN" sz="2400" i="1" dirty="0">
              <a:latin typeface="+mn-lt"/>
            </a:endParaRPr>
          </a:p>
          <a:p>
            <a:r>
              <a:rPr lang="en-US" altLang="zh-CN" sz="2400" dirty="0">
                <a:solidFill>
                  <a:srgbClr val="0000FF"/>
                </a:solidFill>
              </a:rPr>
              <a:t>Testing is everywhere</a:t>
            </a:r>
          </a:p>
          <a:p>
            <a:endParaRPr lang="en-US" altLang="zh-CN" sz="2400" dirty="0">
              <a:latin typeface="+mn-lt"/>
            </a:endParaRPr>
          </a:p>
          <a:p>
            <a:pPr marL="347980" indent="-347980">
              <a:spcBef>
                <a:spcPct val="20000"/>
              </a:spcBef>
              <a:buFontTx/>
              <a:buBlip>
                <a:blip r:embed="rId3"/>
              </a:buBlip>
            </a:pPr>
            <a:endParaRPr lang="en-US" altLang="zh-CN" sz="240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31607" name="Text Box 2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Testing Overview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ChangeArrowheads="1"/>
          </p:cNvSpPr>
          <p:nvPr/>
        </p:nvSpPr>
        <p:spPr bwMode="auto">
          <a:xfrm>
            <a:off x="1525588" y="1598613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Who does testing ?</a:t>
            </a:r>
          </a:p>
          <a:p>
            <a:pPr marL="805180" lvl="1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Software Tester</a:t>
            </a:r>
          </a:p>
          <a:p>
            <a:pPr marL="805180" lvl="1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Software Developer</a:t>
            </a:r>
          </a:p>
          <a:p>
            <a:pPr marL="805180" lvl="1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Project Lead/Manager</a:t>
            </a:r>
          </a:p>
          <a:p>
            <a:pPr marL="805180" lvl="1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End User</a:t>
            </a:r>
          </a:p>
          <a:p>
            <a:pPr marL="805180" lvl="1" indent="-347980">
              <a:spcBef>
                <a:spcPct val="20000"/>
              </a:spcBef>
              <a:buFontTx/>
              <a:buBlip>
                <a:blip r:embed="rId3"/>
              </a:buBlip>
            </a:pPr>
            <a:endParaRPr lang="en-US" altLang="zh-CN" sz="2400" dirty="0">
              <a:latin typeface="+mn-lt"/>
            </a:endParaRPr>
          </a:p>
          <a:p>
            <a:pPr marL="347980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Crowdsourcing Testing</a:t>
            </a:r>
          </a:p>
          <a:p>
            <a:pPr marL="805180" lvl="1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Anyone—crowd worker</a:t>
            </a:r>
          </a:p>
        </p:txBody>
      </p:sp>
      <p:sp>
        <p:nvSpPr>
          <p:cNvPr id="1731607" name="Text Box 2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Testing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7618195" cy="432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矩形 2"/>
          <p:cNvSpPr>
            <a:spLocks noChangeArrowheads="1"/>
          </p:cNvSpPr>
          <p:nvPr/>
        </p:nvSpPr>
        <p:spPr bwMode="auto">
          <a:xfrm>
            <a:off x="1371600" y="2209800"/>
            <a:ext cx="1371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/>
              <a:t>Requester</a:t>
            </a:r>
            <a:endParaRPr lang="zh-CN" altLang="en-US" sz="1600" b="1" dirty="0"/>
          </a:p>
        </p:txBody>
      </p:sp>
      <p:sp>
        <p:nvSpPr>
          <p:cNvPr id="47108" name="矩形 3"/>
          <p:cNvSpPr>
            <a:spLocks noChangeArrowheads="1"/>
          </p:cNvSpPr>
          <p:nvPr/>
        </p:nvSpPr>
        <p:spPr bwMode="auto">
          <a:xfrm>
            <a:off x="685800" y="549275"/>
            <a:ext cx="22304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74320" anchor="ctr"/>
          <a:lstStyle>
            <a:lvl1pPr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09" name="矩形 4"/>
          <p:cNvSpPr>
            <a:spLocks noChangeArrowheads="1"/>
          </p:cNvSpPr>
          <p:nvPr/>
        </p:nvSpPr>
        <p:spPr bwMode="auto">
          <a:xfrm>
            <a:off x="2057400" y="404813"/>
            <a:ext cx="2514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74320" anchor="ctr"/>
          <a:lstStyle>
            <a:lvl1pPr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95250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altLang="zh-CN" sz="2800" dirty="0"/>
              <a:t>Crowdsourcing Testing(</a:t>
            </a:r>
            <a:r>
              <a:rPr lang="zh-CN" altLang="en-US" sz="2800" dirty="0"/>
              <a:t>众包测试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ChangeArrowheads="1"/>
          </p:cNvSpPr>
          <p:nvPr/>
        </p:nvSpPr>
        <p:spPr bwMode="auto">
          <a:xfrm>
            <a:off x="1371600" y="1524000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When to Start Testing ?</a:t>
            </a:r>
          </a:p>
          <a:p>
            <a:pPr marL="805180" lvl="1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The earlier, the better</a:t>
            </a:r>
          </a:p>
          <a:p>
            <a:pPr marL="347980" indent="-347980">
              <a:spcBef>
                <a:spcPct val="20000"/>
              </a:spcBef>
              <a:buFontTx/>
              <a:buBlip>
                <a:blip r:embed="rId3"/>
              </a:buBlip>
            </a:pPr>
            <a:endParaRPr lang="en-US" altLang="zh-CN" sz="2400" dirty="0">
              <a:latin typeface="+mn-lt"/>
            </a:endParaRPr>
          </a:p>
        </p:txBody>
      </p:sp>
      <p:sp>
        <p:nvSpPr>
          <p:cNvPr id="1731607" name="Text Box 2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Testing Overview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743200"/>
            <a:ext cx="5381625" cy="353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ChangeArrowheads="1"/>
          </p:cNvSpPr>
          <p:nvPr/>
        </p:nvSpPr>
        <p:spPr bwMode="auto">
          <a:xfrm>
            <a:off x="1371600" y="1524000"/>
            <a:ext cx="7315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When to Start Testing ?</a:t>
            </a:r>
          </a:p>
          <a:p>
            <a:pPr marL="805180" lvl="1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The earlier, the better</a:t>
            </a:r>
          </a:p>
          <a:p>
            <a:pPr marL="805180" lvl="1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Depends on the development model</a:t>
            </a:r>
          </a:p>
          <a:p>
            <a:pPr marL="1262380" lvl="2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Waterfall model vs. incremental model</a:t>
            </a:r>
          </a:p>
          <a:p>
            <a:pPr marL="805180" lvl="1" indent="-347980">
              <a:spcBef>
                <a:spcPct val="20000"/>
              </a:spcBef>
              <a:spcAft>
                <a:spcPts val="600"/>
              </a:spcAft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Testing is done in different forms at every phase of SDLC</a:t>
            </a:r>
          </a:p>
          <a:p>
            <a:pPr marL="347980" indent="-347980">
              <a:spcBef>
                <a:spcPct val="20000"/>
              </a:spcBef>
              <a:buFontTx/>
              <a:buBlip>
                <a:blip r:embed="rId3"/>
              </a:buBlip>
            </a:pPr>
            <a:endParaRPr lang="en-US" altLang="zh-CN" sz="2400" dirty="0">
              <a:latin typeface="+mn-lt"/>
            </a:endParaRPr>
          </a:p>
        </p:txBody>
      </p:sp>
      <p:sp>
        <p:nvSpPr>
          <p:cNvPr id="1731607" name="Text Box 2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Testing Overview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ChangeArrowheads="1"/>
          </p:cNvSpPr>
          <p:nvPr/>
        </p:nvSpPr>
        <p:spPr bwMode="auto">
          <a:xfrm>
            <a:off x="1525588" y="1598613"/>
            <a:ext cx="6780212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7980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When to Stop Testing ?</a:t>
            </a:r>
          </a:p>
          <a:p>
            <a:pPr marL="805180" lvl="1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Testing is a never ending process</a:t>
            </a:r>
          </a:p>
          <a:p>
            <a:pPr marL="805180" lvl="1" indent="-34798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400" dirty="0">
                <a:latin typeface="+mn-lt"/>
              </a:rPr>
              <a:t>Some aspects </a:t>
            </a:r>
          </a:p>
          <a:p>
            <a:pPr marL="805180" lvl="1" indent="-347980">
              <a:spcBef>
                <a:spcPct val="20000"/>
              </a:spcBef>
              <a:spcAft>
                <a:spcPts val="600"/>
              </a:spcAft>
            </a:pPr>
            <a:r>
              <a:rPr lang="en-US" altLang="zh-CN" sz="2200" dirty="0">
                <a:latin typeface="+mn-lt"/>
              </a:rPr>
              <a:t>	    --Testing Deadlines.</a:t>
            </a:r>
          </a:p>
          <a:p>
            <a:pPr marL="805180" lvl="1" indent="-347980">
              <a:spcBef>
                <a:spcPct val="20000"/>
              </a:spcBef>
              <a:spcAft>
                <a:spcPts val="600"/>
              </a:spcAft>
            </a:pPr>
            <a:r>
              <a:rPr lang="en-US" altLang="zh-CN" sz="2200" dirty="0">
                <a:latin typeface="+mn-lt"/>
              </a:rPr>
              <a:t>	    --Completion of test case execution.</a:t>
            </a:r>
          </a:p>
          <a:p>
            <a:pPr marL="805180" lvl="1" indent="-347980" algn="just">
              <a:spcBef>
                <a:spcPct val="20000"/>
              </a:spcBef>
              <a:spcAft>
                <a:spcPts val="600"/>
              </a:spcAft>
            </a:pPr>
            <a:r>
              <a:rPr lang="en-US" altLang="zh-CN" sz="2200" dirty="0">
                <a:latin typeface="+mn-lt"/>
              </a:rPr>
              <a:t>	    --Completion of functional and code coverage to a certain point.</a:t>
            </a:r>
          </a:p>
          <a:p>
            <a:pPr marL="805180" lvl="1" indent="-347980" algn="just">
              <a:spcBef>
                <a:spcPct val="20000"/>
              </a:spcBef>
              <a:spcAft>
                <a:spcPts val="600"/>
              </a:spcAft>
            </a:pPr>
            <a:r>
              <a:rPr lang="en-US" altLang="zh-CN" sz="2200" dirty="0">
                <a:latin typeface="+mn-lt"/>
              </a:rPr>
              <a:t>	    --Bug rate falls below a certain level and no high priority bugs are identified.</a:t>
            </a:r>
          </a:p>
          <a:p>
            <a:pPr marL="805180" lvl="1" indent="-347980" algn="just">
              <a:spcBef>
                <a:spcPct val="20000"/>
              </a:spcBef>
              <a:spcAft>
                <a:spcPts val="600"/>
              </a:spcAft>
            </a:pPr>
            <a:r>
              <a:rPr lang="en-US" altLang="zh-CN" sz="2200" dirty="0">
                <a:latin typeface="+mn-lt"/>
              </a:rPr>
              <a:t>	    --Management decision.</a:t>
            </a:r>
            <a:endParaRPr lang="en-US" altLang="zh-CN" sz="2200" dirty="0">
              <a:solidFill>
                <a:srgbClr val="3333CC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31607" name="Text Box 23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Testing Overview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554" name="Rectangle 2"/>
          <p:cNvSpPr>
            <a:spLocks noChangeArrowheads="1"/>
          </p:cNvSpPr>
          <p:nvPr/>
        </p:nvSpPr>
        <p:spPr bwMode="auto">
          <a:xfrm>
            <a:off x="1525588" y="1598613"/>
            <a:ext cx="7315200" cy="4040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282575" indent="-282575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altLang="zh-CN" sz="22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need of SQA &amp; Testing</a:t>
            </a:r>
          </a:p>
          <a:p>
            <a:pPr marL="282575" indent="-282575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altLang="zh-CN" sz="22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basic idea of SQA</a:t>
            </a:r>
          </a:p>
          <a:p>
            <a:pPr marL="282575" indent="-282575">
              <a:lnSpc>
                <a:spcPct val="150000"/>
              </a:lnSpc>
              <a:spcBef>
                <a:spcPct val="20000"/>
              </a:spcBef>
              <a:buBlip>
                <a:blip r:embed="rId3"/>
              </a:buBlip>
            </a:pPr>
            <a:r>
              <a:rPr lang="en-IN" altLang="zh-CN" sz="22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Difference between quality assurance and quality control</a:t>
            </a:r>
          </a:p>
          <a:p>
            <a:pPr marL="282575" indent="-282575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altLang="zh-CN" sz="22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Testing overview</a:t>
            </a:r>
          </a:p>
          <a:p>
            <a:pPr marL="739775" lvl="1" indent="-282575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endParaRPr lang="en-IN" altLang="zh-CN" sz="2200" b="0" dirty="0">
              <a:solidFill>
                <a:srgbClr val="3333CC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43555" name="Text Box 3"/>
          <p:cNvSpPr txBox="1">
            <a:spLocks noChangeArrowheads="1"/>
          </p:cNvSpPr>
          <p:nvPr/>
        </p:nvSpPr>
        <p:spPr bwMode="auto">
          <a:xfrm>
            <a:off x="153988" y="709613"/>
            <a:ext cx="8610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554" name="Rectangle 2"/>
          <p:cNvSpPr>
            <a:spLocks noChangeArrowheads="1"/>
          </p:cNvSpPr>
          <p:nvPr/>
        </p:nvSpPr>
        <p:spPr bwMode="auto">
          <a:xfrm>
            <a:off x="1143000" y="1219200"/>
            <a:ext cx="7315200" cy="4040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39775" lvl="1" indent="-282575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endParaRPr lang="en-IN" altLang="zh-CN" sz="2200" b="0" dirty="0">
              <a:solidFill>
                <a:srgbClr val="3333CC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282575" indent="-282575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IN" altLang="zh-CN" sz="28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 question:</a:t>
            </a:r>
          </a:p>
          <a:p>
            <a:pPr marL="739775" lvl="1" indent="-282575">
              <a:lnSpc>
                <a:spcPct val="150000"/>
              </a:lnSpc>
              <a:spcBef>
                <a:spcPct val="20000"/>
              </a:spcBef>
            </a:pPr>
            <a:r>
              <a:rPr lang="en-IN" altLang="zh-CN" sz="28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Testing is a subset of quality assurance or quality control?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0" y="1232535"/>
            <a:ext cx="6840220" cy="4392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altLang="zh-CN" dirty="0"/>
              <a:t>The contents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Introduction of STQA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Basic concepts of STQA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Testing methods: White-box &amp; Black-box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Testing phases: U-I-S-A Testing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Testing report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Testing metrics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43000"/>
            <a:ext cx="4038600" cy="5313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Score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Course objectives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US" altLang="zh-CN" dirty="0"/>
              <a:t>Application in graduation project</a:t>
            </a:r>
          </a:p>
          <a:p>
            <a:pPr lvl="1"/>
            <a:r>
              <a:rPr lang="en-US" altLang="zh-CN" dirty="0"/>
              <a:t>Publication of papers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305800" cy="14700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Session 1</a:t>
            </a:r>
            <a:br>
              <a:rPr lang="en-US" altLang="zh-CN" sz="3200" dirty="0"/>
            </a:br>
            <a:r>
              <a:rPr lang="en-US" altLang="zh-CN" sz="3200" dirty="0"/>
              <a:t>Introduction of Software Quality Assurance and Software Testing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48" name="Text Box 24"/>
          <p:cNvSpPr txBox="1">
            <a:spLocks noChangeArrowheads="1"/>
          </p:cNvSpPr>
          <p:nvPr/>
        </p:nvSpPr>
        <p:spPr bwMode="auto">
          <a:xfrm>
            <a:off x="153988" y="709613"/>
            <a:ext cx="6858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bg1"/>
                </a:solidFill>
                <a:ea typeface="宋体" panose="02010600030101010101" pitchFamily="2" charset="-122"/>
              </a:rPr>
              <a:t>Objectives</a:t>
            </a:r>
          </a:p>
        </p:txBody>
      </p:sp>
      <p:sp>
        <p:nvSpPr>
          <p:cNvPr id="436249" name="Rectangle 25"/>
          <p:cNvSpPr>
            <a:spLocks noChangeArrowheads="1"/>
          </p:cNvSpPr>
          <p:nvPr/>
        </p:nvSpPr>
        <p:spPr bwMode="auto">
          <a:xfrm>
            <a:off x="762000" y="1600200"/>
            <a:ext cx="8077200" cy="4570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sz="2800" b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 this session, you will learn:</a:t>
            </a:r>
            <a:endParaRPr lang="en-US" altLang="zh-CN" sz="2800" b="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39775" lvl="1" indent="-282575">
              <a:lnSpc>
                <a:spcPct val="15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IN" sz="22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basic idea of SQA</a:t>
            </a:r>
          </a:p>
          <a:p>
            <a:pPr marL="739775" lvl="1" indent="-282575">
              <a:lnSpc>
                <a:spcPct val="150000"/>
              </a:lnSpc>
              <a:spcBef>
                <a:spcPct val="20000"/>
              </a:spcBef>
              <a:buBlip>
                <a:blip r:embed="rId4"/>
              </a:buBlip>
            </a:pPr>
            <a:r>
              <a:rPr lang="en-IN" altLang="zh-CN" sz="22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Quality assurance and quality control</a:t>
            </a:r>
          </a:p>
          <a:p>
            <a:pPr marL="739775" lvl="1" indent="-282575">
              <a:lnSpc>
                <a:spcPct val="150000"/>
              </a:lnSpc>
              <a:spcBef>
                <a:spcPct val="20000"/>
              </a:spcBef>
              <a:buBlip>
                <a:blip r:embed="rId4"/>
              </a:buBlip>
            </a:pPr>
            <a:r>
              <a:rPr lang="en-IN" altLang="zh-CN" sz="2200" b="0" dirty="0">
                <a:solidFill>
                  <a:srgbClr val="3333CC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Testing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600200"/>
            <a:ext cx="7313612" cy="4570412"/>
          </a:xfrm>
          <a:noFill/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buFontTx/>
              <a:buBlip>
                <a:blip r:embed="rId3"/>
              </a:buBlip>
            </a:pPr>
            <a:endParaRPr lang="en-US" altLang="zh-CN" sz="2400" dirty="0">
              <a:solidFill>
                <a:srgbClr val="3333CC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Tx/>
              <a:buBlip>
                <a:blip r:embed="rId3"/>
              </a:buBlip>
            </a:pPr>
            <a:endParaRPr lang="en-US" altLang="zh-CN" sz="2400" dirty="0">
              <a:solidFill>
                <a:srgbClr val="3333CC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Why we need software testing?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Tx/>
              <a:buBlip>
                <a:blip r:embed="rId3"/>
              </a:buBlip>
            </a:pPr>
            <a:endParaRPr lang="en-US" altLang="zh-CN" sz="2400" dirty="0">
              <a:solidFill>
                <a:srgbClr val="3333CC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33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IwOWFlOGM2YmZkYmVhODljOWM2OWVmNWFhOGVlYj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40,&quot;width&quot;:10800}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1119</Words>
  <Application>Microsoft Office PowerPoint</Application>
  <PresentationFormat>全屏显示(4:3)</PresentationFormat>
  <Paragraphs>190</Paragraphs>
  <Slides>37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Albertus</vt:lpstr>
      <vt:lpstr>宋体</vt:lpstr>
      <vt:lpstr>Arial</vt:lpstr>
      <vt:lpstr>Tahoma</vt:lpstr>
      <vt:lpstr>Wingdings</vt:lpstr>
      <vt:lpstr>Default Design</vt:lpstr>
      <vt:lpstr>Paintbrush Picture</vt:lpstr>
      <vt:lpstr>Software Testing and Quality Assurance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Session 1 Introduction of Software Quality Assurance and Software Testing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一个缺陷造成了数亿美元损失</vt:lpstr>
      <vt:lpstr>PowerPoint 演示文稿</vt:lpstr>
      <vt:lpstr>PowerPoint 演示文稿</vt:lpstr>
      <vt:lpstr>PowerPoint 演示文稿</vt:lpstr>
      <vt:lpstr>为什么要进行软件测试?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Crowdsourcing Testing(众包测试)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niit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arjunt</dc:creator>
  <cp:lastModifiedBy>高歌</cp:lastModifiedBy>
  <cp:revision>450</cp:revision>
  <dcterms:created xsi:type="dcterms:W3CDTF">2006-08-22T06:17:00Z</dcterms:created>
  <dcterms:modified xsi:type="dcterms:W3CDTF">2022-10-30T21:57:30Z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D5F541E60CF24CFD93400CEEC4630265</vt:lpwstr>
  </property>
  <property fmtid="{D5CDD505-2E9C-101B-9397-08002B2CF9AE}" pid="3" name="KSOProductBuildVer">
    <vt:lpwstr>2052-11.1.0.12313</vt:lpwstr>
  </property>
</Properties>
</file>